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Squada One" charset="1" panose="02000000000000000000"/>
      <p:regular r:id="rId15"/>
    </p:embeddedFont>
    <p:embeddedFont>
      <p:font typeface="Montserrat" charset="1" panose="00000500000000000000"/>
      <p:regular r:id="rId16"/>
    </p:embeddedFont>
    <p:embeddedFont>
      <p:font typeface="Montserrat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jpeg" Type="http://schemas.openxmlformats.org/officeDocument/2006/relationships/image"/><Relationship Id="rId6" Target="../media/image13.jpe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jpe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jpe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65660" y="1072823"/>
            <a:ext cx="546397" cy="326407"/>
          </a:xfrm>
          <a:custGeom>
            <a:avLst/>
            <a:gdLst/>
            <a:ahLst/>
            <a:cxnLst/>
            <a:rect r="r" b="b" t="t" l="l"/>
            <a:pathLst>
              <a:path h="326407" w="546397">
                <a:moveTo>
                  <a:pt x="0" y="0"/>
                </a:moveTo>
                <a:lnTo>
                  <a:pt x="546397" y="0"/>
                </a:lnTo>
                <a:lnTo>
                  <a:pt x="546397" y="326407"/>
                </a:lnTo>
                <a:lnTo>
                  <a:pt x="0" y="3264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86900" y="2384407"/>
            <a:ext cx="11466938" cy="6698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4"/>
              </a:lnSpc>
            </a:pPr>
            <a:r>
              <a:rPr lang="en-US" sz="17154" spc="-771">
                <a:solidFill>
                  <a:srgbClr val="35DBFF"/>
                </a:solidFill>
                <a:latin typeface="Squada One"/>
                <a:ea typeface="Squada One"/>
                <a:cs typeface="Squada One"/>
                <a:sym typeface="Squada One"/>
              </a:rPr>
              <a:t> BRAIN TUMOR CLASSIFICATION &amp; SEGMENTATION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546397" cy="326407"/>
          </a:xfrm>
          <a:custGeom>
            <a:avLst/>
            <a:gdLst/>
            <a:ahLst/>
            <a:cxnLst/>
            <a:rect r="r" b="b" t="t" l="l"/>
            <a:pathLst>
              <a:path h="326407" w="546397">
                <a:moveTo>
                  <a:pt x="0" y="0"/>
                </a:moveTo>
                <a:lnTo>
                  <a:pt x="546397" y="0"/>
                </a:lnTo>
                <a:lnTo>
                  <a:pt x="546397" y="326407"/>
                </a:lnTo>
                <a:lnTo>
                  <a:pt x="0" y="3264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829" y="2142974"/>
            <a:ext cx="6359496" cy="6001051"/>
          </a:xfrm>
          <a:custGeom>
            <a:avLst/>
            <a:gdLst/>
            <a:ahLst/>
            <a:cxnLst/>
            <a:rect r="r" b="b" t="t" l="l"/>
            <a:pathLst>
              <a:path h="6001051" w="6359496">
                <a:moveTo>
                  <a:pt x="0" y="0"/>
                </a:moveTo>
                <a:lnTo>
                  <a:pt x="6359496" y="0"/>
                </a:lnTo>
                <a:lnTo>
                  <a:pt x="6359496" y="6001052"/>
                </a:lnTo>
                <a:lnTo>
                  <a:pt x="0" y="6001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133632" y="2608556"/>
            <a:ext cx="5069889" cy="506988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33333" t="0" r="-33333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668777" y="2627757"/>
            <a:ext cx="6369605" cy="124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3621" y="1002991"/>
            <a:ext cx="262780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STUDIO SHODWE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68777" y="4376941"/>
            <a:ext cx="8219772" cy="2230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6"/>
              </a:lnSpc>
            </a:pPr>
            <a:r>
              <a:rPr lang="en-US" sz="25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Project objective: Classifying brain tumor types and segmenting tumor regions from MRI images.</a:t>
            </a:r>
          </a:p>
          <a:p>
            <a:pPr algn="just" marL="0" indent="0" lvl="1">
              <a:lnSpc>
                <a:spcPts val="3646"/>
              </a:lnSpc>
              <a:spcBef>
                <a:spcPct val="0"/>
              </a:spcBef>
            </a:pPr>
            <a:r>
              <a:rPr lang="en-US" sz="26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Importance of the project: Assisting physicians in rapid diagnosis and accurate analysis of brain images.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546397" cy="326407"/>
          </a:xfrm>
          <a:custGeom>
            <a:avLst/>
            <a:gdLst/>
            <a:ahLst/>
            <a:cxnLst/>
            <a:rect r="r" b="b" t="t" l="l"/>
            <a:pathLst>
              <a:path h="326407" w="546397">
                <a:moveTo>
                  <a:pt x="0" y="0"/>
                </a:moveTo>
                <a:lnTo>
                  <a:pt x="546397" y="0"/>
                </a:lnTo>
                <a:lnTo>
                  <a:pt x="546397" y="326407"/>
                </a:lnTo>
                <a:lnTo>
                  <a:pt x="0" y="3264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323472"/>
            <a:ext cx="1142425" cy="1078034"/>
          </a:xfrm>
          <a:custGeom>
            <a:avLst/>
            <a:gdLst/>
            <a:ahLst/>
            <a:cxnLst/>
            <a:rect r="r" b="b" t="t" l="l"/>
            <a:pathLst>
              <a:path h="1078034" w="1142425">
                <a:moveTo>
                  <a:pt x="0" y="0"/>
                </a:moveTo>
                <a:lnTo>
                  <a:pt x="1142425" y="0"/>
                </a:lnTo>
                <a:lnTo>
                  <a:pt x="1142425" y="1078034"/>
                </a:lnTo>
                <a:lnTo>
                  <a:pt x="0" y="1078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643421"/>
            <a:ext cx="1142425" cy="1078034"/>
          </a:xfrm>
          <a:custGeom>
            <a:avLst/>
            <a:gdLst/>
            <a:ahLst/>
            <a:cxnLst/>
            <a:rect r="r" b="b" t="t" l="l"/>
            <a:pathLst>
              <a:path h="1078034" w="1142425">
                <a:moveTo>
                  <a:pt x="0" y="0"/>
                </a:moveTo>
                <a:lnTo>
                  <a:pt x="1142425" y="0"/>
                </a:lnTo>
                <a:lnTo>
                  <a:pt x="1142425" y="1078034"/>
                </a:lnTo>
                <a:lnTo>
                  <a:pt x="0" y="1078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46142" y="7721455"/>
            <a:ext cx="6359496" cy="6001051"/>
          </a:xfrm>
          <a:custGeom>
            <a:avLst/>
            <a:gdLst/>
            <a:ahLst/>
            <a:cxnLst/>
            <a:rect r="r" b="b" t="t" l="l"/>
            <a:pathLst>
              <a:path h="6001051" w="6359496">
                <a:moveTo>
                  <a:pt x="0" y="0"/>
                </a:moveTo>
                <a:lnTo>
                  <a:pt x="6359496" y="0"/>
                </a:lnTo>
                <a:lnTo>
                  <a:pt x="6359496" y="6001051"/>
                </a:lnTo>
                <a:lnTo>
                  <a:pt x="0" y="60010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941974">
            <a:off x="14079552" y="-1959434"/>
            <a:ext cx="6359496" cy="6001051"/>
          </a:xfrm>
          <a:custGeom>
            <a:avLst/>
            <a:gdLst/>
            <a:ahLst/>
            <a:cxnLst/>
            <a:rect r="r" b="b" t="t" l="l"/>
            <a:pathLst>
              <a:path h="6001051" w="6359496">
                <a:moveTo>
                  <a:pt x="0" y="0"/>
                </a:moveTo>
                <a:lnTo>
                  <a:pt x="6359496" y="0"/>
                </a:lnTo>
                <a:lnTo>
                  <a:pt x="6359496" y="6001051"/>
                </a:lnTo>
                <a:lnTo>
                  <a:pt x="0" y="60010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063800" y="1028700"/>
            <a:ext cx="6195500" cy="8229600"/>
            <a:chOff x="0" y="0"/>
            <a:chExt cx="959845" cy="12749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59845" cy="1274980"/>
            </a:xfrm>
            <a:custGeom>
              <a:avLst/>
              <a:gdLst/>
              <a:ahLst/>
              <a:cxnLst/>
              <a:rect r="r" b="b" t="t" l="l"/>
              <a:pathLst>
                <a:path h="1274980" w="959845">
                  <a:moveTo>
                    <a:pt x="0" y="0"/>
                  </a:moveTo>
                  <a:lnTo>
                    <a:pt x="959845" y="0"/>
                  </a:lnTo>
                  <a:lnTo>
                    <a:pt x="959845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7"/>
              <a:stretch>
                <a:fillRect l="-68072" t="0" r="-68072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2465365"/>
            <a:ext cx="8499429" cy="239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DATASETOVERVIEW</a:t>
            </a:r>
          </a:p>
          <a:p>
            <a:pPr algn="l">
              <a:lnSpc>
                <a:spcPts val="90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447122" y="4176778"/>
            <a:ext cx="8977654" cy="2018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7"/>
              </a:lnSpc>
              <a:spcBef>
                <a:spcPct val="0"/>
              </a:spcBef>
            </a:pPr>
            <a:r>
              <a:rPr lang="en-US" sz="24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</a:t>
            </a:r>
            <a:r>
              <a:rPr lang="en-US" sz="2448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ent: Data Source: Kaggle Brain MRI dataset</a:t>
            </a:r>
          </a:p>
          <a:p>
            <a:pPr algn="just">
              <a:lnSpc>
                <a:spcPts val="3287"/>
              </a:lnSpc>
              <a:spcBef>
                <a:spcPct val="0"/>
              </a:spcBef>
            </a:pPr>
            <a:r>
              <a:rPr lang="en-US" sz="2348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Number of Images: ... 3929)</a:t>
            </a:r>
          </a:p>
          <a:p>
            <a:pPr algn="just">
              <a:lnSpc>
                <a:spcPts val="3427"/>
              </a:lnSpc>
              <a:spcBef>
                <a:spcPct val="0"/>
              </a:spcBef>
            </a:pPr>
            <a:r>
              <a:rPr lang="en-US" sz="2448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Number of Masks:... 3929)</a:t>
            </a:r>
          </a:p>
          <a:p>
            <a:pPr algn="just">
              <a:lnSpc>
                <a:spcPts val="3007"/>
              </a:lnSpc>
              <a:spcBef>
                <a:spcPct val="0"/>
              </a:spcBef>
            </a:pPr>
          </a:p>
          <a:p>
            <a:pPr algn="just" marL="0" indent="0" lvl="1">
              <a:lnSpc>
                <a:spcPts val="3007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447122" y="6446692"/>
            <a:ext cx="7740379" cy="15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Tumor Types: Glioma, Meningioma, Pituitary, No Tumor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Image Format: JPG/PNG, RGB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Example Images for Each Class</a:t>
            </a:r>
          </a:p>
          <a:p>
            <a:pPr algn="just" marL="0" indent="0" lvl="1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10298" y="4673577"/>
            <a:ext cx="57922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0298" y="6993525"/>
            <a:ext cx="57922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0473" y="2488892"/>
            <a:ext cx="6359496" cy="6001051"/>
          </a:xfrm>
          <a:custGeom>
            <a:avLst/>
            <a:gdLst/>
            <a:ahLst/>
            <a:cxnLst/>
            <a:rect r="r" b="b" t="t" l="l"/>
            <a:pathLst>
              <a:path h="6001051" w="6359496">
                <a:moveTo>
                  <a:pt x="0" y="0"/>
                </a:moveTo>
                <a:lnTo>
                  <a:pt x="6359496" y="0"/>
                </a:lnTo>
                <a:lnTo>
                  <a:pt x="6359496" y="6001051"/>
                </a:lnTo>
                <a:lnTo>
                  <a:pt x="0" y="600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546397" cy="326407"/>
          </a:xfrm>
          <a:custGeom>
            <a:avLst/>
            <a:gdLst/>
            <a:ahLst/>
            <a:cxnLst/>
            <a:rect r="r" b="b" t="t" l="l"/>
            <a:pathLst>
              <a:path h="326407" w="546397">
                <a:moveTo>
                  <a:pt x="0" y="0"/>
                </a:moveTo>
                <a:lnTo>
                  <a:pt x="546397" y="0"/>
                </a:lnTo>
                <a:lnTo>
                  <a:pt x="546397" y="326407"/>
                </a:lnTo>
                <a:lnTo>
                  <a:pt x="0" y="3264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32194">
            <a:off x="14873751" y="6504927"/>
            <a:ext cx="6359496" cy="6001051"/>
          </a:xfrm>
          <a:custGeom>
            <a:avLst/>
            <a:gdLst/>
            <a:ahLst/>
            <a:cxnLst/>
            <a:rect r="r" b="b" t="t" l="l"/>
            <a:pathLst>
              <a:path h="6001051" w="6359496">
                <a:moveTo>
                  <a:pt x="0" y="0"/>
                </a:moveTo>
                <a:lnTo>
                  <a:pt x="6359496" y="0"/>
                </a:lnTo>
                <a:lnTo>
                  <a:pt x="6359496" y="6001052"/>
                </a:lnTo>
                <a:lnTo>
                  <a:pt x="0" y="6001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81877" y="4608690"/>
            <a:ext cx="1142425" cy="1078034"/>
          </a:xfrm>
          <a:custGeom>
            <a:avLst/>
            <a:gdLst/>
            <a:ahLst/>
            <a:cxnLst/>
            <a:rect r="r" b="b" t="t" l="l"/>
            <a:pathLst>
              <a:path h="1078034" w="1142425">
                <a:moveTo>
                  <a:pt x="0" y="0"/>
                </a:moveTo>
                <a:lnTo>
                  <a:pt x="1142425" y="0"/>
                </a:lnTo>
                <a:lnTo>
                  <a:pt x="1142425" y="1078034"/>
                </a:lnTo>
                <a:lnTo>
                  <a:pt x="0" y="1078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115552"/>
            <a:ext cx="7328025" cy="2397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DATA PREPROCESSING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27884" y="4542015"/>
            <a:ext cx="9475775" cy="2444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45"/>
              </a:lnSpc>
            </a:pPr>
            <a:r>
              <a:rPr lang="en-US" sz="35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Content: - Resize Classification: 224x224</a:t>
            </a:r>
          </a:p>
          <a:p>
            <a:pPr algn="just">
              <a:lnSpc>
                <a:spcPts val="4945"/>
              </a:lnSpc>
            </a:pPr>
            <a:r>
              <a:rPr lang="en-US" sz="35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Resize Segmentation: 224x224</a:t>
            </a:r>
          </a:p>
          <a:p>
            <a:pPr algn="just">
              <a:lnSpc>
                <a:spcPts val="4945"/>
              </a:lnSpc>
            </a:pPr>
            <a:r>
              <a:rPr lang="en-US" sz="35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Normalize values between 0-1</a:t>
            </a:r>
          </a:p>
          <a:p>
            <a:pPr algn="just" marL="0" indent="0" lvl="1">
              <a:lnSpc>
                <a:spcPts val="4945"/>
              </a:lnSpc>
              <a:spcBef>
                <a:spcPct val="0"/>
              </a:spcBef>
            </a:pPr>
            <a:r>
              <a:rPr lang="en-US" sz="35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Convert images to numpy arrays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63475" y="4958795"/>
            <a:ext cx="57922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546397" cy="326407"/>
          </a:xfrm>
          <a:custGeom>
            <a:avLst/>
            <a:gdLst/>
            <a:ahLst/>
            <a:cxnLst/>
            <a:rect r="r" b="b" t="t" l="l"/>
            <a:pathLst>
              <a:path h="326407" w="546397">
                <a:moveTo>
                  <a:pt x="0" y="0"/>
                </a:moveTo>
                <a:lnTo>
                  <a:pt x="546397" y="0"/>
                </a:lnTo>
                <a:lnTo>
                  <a:pt x="546397" y="326407"/>
                </a:lnTo>
                <a:lnTo>
                  <a:pt x="0" y="3264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26759" y="506038"/>
            <a:ext cx="9828918" cy="9274924"/>
          </a:xfrm>
          <a:custGeom>
            <a:avLst/>
            <a:gdLst/>
            <a:ahLst/>
            <a:cxnLst/>
            <a:rect r="r" b="b" t="t" l="l"/>
            <a:pathLst>
              <a:path h="9274924" w="9828918">
                <a:moveTo>
                  <a:pt x="0" y="0"/>
                </a:moveTo>
                <a:lnTo>
                  <a:pt x="9828918" y="0"/>
                </a:lnTo>
                <a:lnTo>
                  <a:pt x="9828918" y="9274924"/>
                </a:lnTo>
                <a:lnTo>
                  <a:pt x="0" y="9274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9892197" y="1459949"/>
            <a:ext cx="7367103" cy="736710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5046" t="0" r="-2504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35089" y="2922588"/>
            <a:ext cx="9702522" cy="124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MODEL ARCHITECTURE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3621" y="1002991"/>
            <a:ext cx="262780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STUDIO SHODWE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119562"/>
            <a:ext cx="8115300" cy="4434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Content: Classification Model: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Model Type: CNN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Input: 224x224x3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Output: 4 classes</a:t>
            </a:r>
          </a:p>
          <a:p>
            <a:pPr algn="just">
              <a:lnSpc>
                <a:spcPts val="3919"/>
              </a:lnSpc>
            </a:pP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Segmentation Model: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Model Type: U-Net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Input: 224x224x3</a:t>
            </a:r>
          </a:p>
          <a:p>
            <a:pPr algn="just" marL="0" indent="0" lvl="1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Output: binary mask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546397" cy="326407"/>
          </a:xfrm>
          <a:custGeom>
            <a:avLst/>
            <a:gdLst/>
            <a:ahLst/>
            <a:cxnLst/>
            <a:rect r="r" b="b" t="t" l="l"/>
            <a:pathLst>
              <a:path h="326407" w="546397">
                <a:moveTo>
                  <a:pt x="0" y="0"/>
                </a:moveTo>
                <a:lnTo>
                  <a:pt x="546397" y="0"/>
                </a:lnTo>
                <a:lnTo>
                  <a:pt x="546397" y="326407"/>
                </a:lnTo>
                <a:lnTo>
                  <a:pt x="0" y="3264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59198" y="2245464"/>
            <a:ext cx="7132822" cy="124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TRAINING STEPS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493795" y="3786240"/>
            <a:ext cx="5296340" cy="5296340"/>
          </a:xfrm>
          <a:custGeom>
            <a:avLst/>
            <a:gdLst/>
            <a:ahLst/>
            <a:cxnLst/>
            <a:rect r="r" b="b" t="t" l="l"/>
            <a:pathLst>
              <a:path h="5296340" w="5296340">
                <a:moveTo>
                  <a:pt x="0" y="0"/>
                </a:moveTo>
                <a:lnTo>
                  <a:pt x="5296341" y="0"/>
                </a:lnTo>
                <a:lnTo>
                  <a:pt x="5296341" y="5296340"/>
                </a:lnTo>
                <a:lnTo>
                  <a:pt x="0" y="52963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28359" y="3786240"/>
            <a:ext cx="5296340" cy="5296340"/>
          </a:xfrm>
          <a:custGeom>
            <a:avLst/>
            <a:gdLst/>
            <a:ahLst/>
            <a:cxnLst/>
            <a:rect r="r" b="b" t="t" l="l"/>
            <a:pathLst>
              <a:path h="5296340" w="5296340">
                <a:moveTo>
                  <a:pt x="0" y="0"/>
                </a:moveTo>
                <a:lnTo>
                  <a:pt x="5296341" y="0"/>
                </a:lnTo>
                <a:lnTo>
                  <a:pt x="5296341" y="5296340"/>
                </a:lnTo>
                <a:lnTo>
                  <a:pt x="0" y="52963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28164" y="6396310"/>
            <a:ext cx="4164875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Number of epochs and batch size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Optimizer used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-Data augmentation if present</a:t>
            </a:r>
          </a:p>
          <a:p>
            <a:pPr algn="just" marL="0" indent="0" lvl="1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477204" y="4453529"/>
            <a:ext cx="3666796" cy="1551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4"/>
              </a:lnSpc>
            </a:pPr>
            <a:r>
              <a:rPr lang="en-US" sz="6444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TRAIN/TEST/VALIDATION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04561" y="6139268"/>
            <a:ext cx="4798189" cy="200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35"/>
              </a:lnSpc>
              <a:spcBef>
                <a:spcPct val="0"/>
              </a:spcBef>
            </a:pPr>
            <a:r>
              <a:rPr lang="en-US" sz="23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US" sz="231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Preprocess image</a:t>
            </a:r>
          </a:p>
          <a:p>
            <a:pPr algn="just">
              <a:lnSpc>
                <a:spcPts val="3235"/>
              </a:lnSpc>
              <a:spcBef>
                <a:spcPct val="0"/>
              </a:spcBef>
            </a:pPr>
            <a:r>
              <a:rPr lang="en-US" sz="231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Predict classification</a:t>
            </a:r>
          </a:p>
          <a:p>
            <a:pPr algn="just">
              <a:lnSpc>
                <a:spcPts val="3235"/>
              </a:lnSpc>
              <a:spcBef>
                <a:spcPct val="0"/>
              </a:spcBef>
            </a:pPr>
            <a:r>
              <a:rPr lang="en-US" sz="231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Predict segmentation</a:t>
            </a:r>
          </a:p>
          <a:p>
            <a:pPr algn="just">
              <a:lnSpc>
                <a:spcPts val="3235"/>
              </a:lnSpc>
              <a:spcBef>
                <a:spcPct val="0"/>
              </a:spcBef>
            </a:pPr>
            <a:r>
              <a:rPr lang="en-US" sz="231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Overlay mask on image</a:t>
            </a:r>
          </a:p>
          <a:p>
            <a:pPr algn="just" marL="0" indent="0" lvl="1">
              <a:lnSpc>
                <a:spcPts val="3235"/>
              </a:lnSpc>
              <a:spcBef>
                <a:spcPct val="0"/>
              </a:spcBef>
            </a:pPr>
            <a:r>
              <a:rPr lang="en-US" sz="231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Display results in Streamlit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72670" y="4453529"/>
            <a:ext cx="3669201" cy="1551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4"/>
              </a:lnSpc>
            </a:pPr>
            <a:r>
              <a:rPr lang="en-US" sz="6444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CODE WORKFLOW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2699999">
            <a:off x="-31121" y="8136102"/>
            <a:ext cx="2869485" cy="2707750"/>
          </a:xfrm>
          <a:custGeom>
            <a:avLst/>
            <a:gdLst/>
            <a:ahLst/>
            <a:cxnLst/>
            <a:rect r="r" b="b" t="t" l="l"/>
            <a:pathLst>
              <a:path h="2707750" w="2869485">
                <a:moveTo>
                  <a:pt x="0" y="0"/>
                </a:moveTo>
                <a:lnTo>
                  <a:pt x="2869485" y="0"/>
                </a:lnTo>
                <a:lnTo>
                  <a:pt x="2869485" y="2707750"/>
                </a:lnTo>
                <a:lnTo>
                  <a:pt x="0" y="27077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350369">
            <a:off x="11393949" y="-729651"/>
            <a:ext cx="4392299" cy="4144734"/>
          </a:xfrm>
          <a:custGeom>
            <a:avLst/>
            <a:gdLst/>
            <a:ahLst/>
            <a:cxnLst/>
            <a:rect r="r" b="b" t="t" l="l"/>
            <a:pathLst>
              <a:path h="4144734" w="4392299">
                <a:moveTo>
                  <a:pt x="0" y="0"/>
                </a:moveTo>
                <a:lnTo>
                  <a:pt x="4392300" y="0"/>
                </a:lnTo>
                <a:lnTo>
                  <a:pt x="4392300" y="4144734"/>
                </a:lnTo>
                <a:lnTo>
                  <a:pt x="0" y="41447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350369">
            <a:off x="10621617" y="-355395"/>
            <a:ext cx="1486768" cy="1402968"/>
          </a:xfrm>
          <a:custGeom>
            <a:avLst/>
            <a:gdLst/>
            <a:ahLst/>
            <a:cxnLst/>
            <a:rect r="r" b="b" t="t" l="l"/>
            <a:pathLst>
              <a:path h="1402968" w="1486768">
                <a:moveTo>
                  <a:pt x="0" y="0"/>
                </a:moveTo>
                <a:lnTo>
                  <a:pt x="1486768" y="0"/>
                </a:lnTo>
                <a:lnTo>
                  <a:pt x="1486768" y="1402968"/>
                </a:lnTo>
                <a:lnTo>
                  <a:pt x="0" y="14029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546397" cy="326407"/>
          </a:xfrm>
          <a:custGeom>
            <a:avLst/>
            <a:gdLst/>
            <a:ahLst/>
            <a:cxnLst/>
            <a:rect r="r" b="b" t="t" l="l"/>
            <a:pathLst>
              <a:path h="326407" w="546397">
                <a:moveTo>
                  <a:pt x="0" y="0"/>
                </a:moveTo>
                <a:lnTo>
                  <a:pt x="546397" y="0"/>
                </a:lnTo>
                <a:lnTo>
                  <a:pt x="546397" y="326407"/>
                </a:lnTo>
                <a:lnTo>
                  <a:pt x="0" y="3264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099498" y="1983698"/>
            <a:ext cx="3159802" cy="6319604"/>
            <a:chOff x="0" y="0"/>
            <a:chExt cx="3331210" cy="66624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31210" cy="6662420"/>
            </a:xfrm>
            <a:custGeom>
              <a:avLst/>
              <a:gdLst/>
              <a:ahLst/>
              <a:cxnLst/>
              <a:rect r="r" b="b" t="t" l="l"/>
              <a:pathLst>
                <a:path h="6662420" w="3331210">
                  <a:moveTo>
                    <a:pt x="3331210" y="3331210"/>
                  </a:moveTo>
                  <a:lnTo>
                    <a:pt x="3331210" y="6662420"/>
                  </a:lnTo>
                  <a:cubicBezTo>
                    <a:pt x="1490980" y="6662420"/>
                    <a:pt x="0" y="5170170"/>
                    <a:pt x="0" y="3331210"/>
                  </a:cubicBezTo>
                  <a:cubicBezTo>
                    <a:pt x="0" y="149225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5"/>
              <a:stretch>
                <a:fillRect l="-25000" t="0" r="-2500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939696" y="1983698"/>
            <a:ext cx="3159802" cy="6319604"/>
            <a:chOff x="0" y="0"/>
            <a:chExt cx="317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3175000" y="3175000"/>
                  </a:moveTo>
                  <a:cubicBezTo>
                    <a:pt x="3175000" y="4928502"/>
                    <a:pt x="1753502" y="6350000"/>
                    <a:pt x="0" y="6350000"/>
                  </a:cubicBezTo>
                  <a:lnTo>
                    <a:pt x="0" y="0"/>
                  </a:lnTo>
                  <a:cubicBezTo>
                    <a:pt x="1753502" y="0"/>
                    <a:pt x="3175000" y="1421498"/>
                    <a:pt x="3175000" y="3175000"/>
                  </a:cubicBezTo>
                  <a:close/>
                </a:path>
              </a:pathLst>
            </a:custGeom>
            <a:blipFill>
              <a:blip r:embed="rId6"/>
              <a:stretch>
                <a:fillRect l="-83333" t="0" r="-83333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2929750">
            <a:off x="12365450" y="7912088"/>
            <a:ext cx="3468096" cy="3272622"/>
          </a:xfrm>
          <a:custGeom>
            <a:avLst/>
            <a:gdLst/>
            <a:ahLst/>
            <a:cxnLst/>
            <a:rect r="r" b="b" t="t" l="l"/>
            <a:pathLst>
              <a:path h="3272622" w="3468096">
                <a:moveTo>
                  <a:pt x="0" y="0"/>
                </a:moveTo>
                <a:lnTo>
                  <a:pt x="3468096" y="0"/>
                </a:lnTo>
                <a:lnTo>
                  <a:pt x="3468096" y="3272622"/>
                </a:lnTo>
                <a:lnTo>
                  <a:pt x="0" y="32726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224507">
            <a:off x="7469357" y="1205092"/>
            <a:ext cx="2390310" cy="2255583"/>
          </a:xfrm>
          <a:custGeom>
            <a:avLst/>
            <a:gdLst/>
            <a:ahLst/>
            <a:cxnLst/>
            <a:rect r="r" b="b" t="t" l="l"/>
            <a:pathLst>
              <a:path h="2255583" w="2390310">
                <a:moveTo>
                  <a:pt x="0" y="0"/>
                </a:moveTo>
                <a:lnTo>
                  <a:pt x="2390310" y="0"/>
                </a:lnTo>
                <a:lnTo>
                  <a:pt x="2390310" y="2255583"/>
                </a:lnTo>
                <a:lnTo>
                  <a:pt x="0" y="22555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2032069">
            <a:off x="9178774" y="-238900"/>
            <a:ext cx="1503889" cy="1419124"/>
          </a:xfrm>
          <a:custGeom>
            <a:avLst/>
            <a:gdLst/>
            <a:ahLst/>
            <a:cxnLst/>
            <a:rect r="r" b="b" t="t" l="l"/>
            <a:pathLst>
              <a:path h="1419124" w="1503889">
                <a:moveTo>
                  <a:pt x="0" y="0"/>
                </a:moveTo>
                <a:lnTo>
                  <a:pt x="1503889" y="0"/>
                </a:lnTo>
                <a:lnTo>
                  <a:pt x="1503889" y="1419125"/>
                </a:lnTo>
                <a:lnTo>
                  <a:pt x="0" y="14191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771454" y="1628466"/>
            <a:ext cx="8764410" cy="2561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91"/>
              </a:lnSpc>
            </a:pPr>
            <a:r>
              <a:rPr lang="en-US" sz="1065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 DEPLOYMENT WITH STREAMLIT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75097" y="4324386"/>
            <a:ext cx="6969825" cy="3844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31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VIEW THE ORIGINAL IMAGE</a:t>
            </a:r>
          </a:p>
          <a:p>
            <a:pPr algn="l">
              <a:lnSpc>
                <a:spcPts val="4390"/>
              </a:lnSpc>
            </a:pPr>
            <a:r>
              <a:rPr lang="en-US" sz="31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View the resulting mask</a:t>
            </a:r>
          </a:p>
          <a:p>
            <a:pPr algn="l">
              <a:lnSpc>
                <a:spcPts val="4390"/>
              </a:lnSpc>
            </a:pPr>
            <a:r>
              <a:rPr lang="en-US" sz="31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View the overlay</a:t>
            </a:r>
          </a:p>
          <a:p>
            <a:pPr algn="l">
              <a:lnSpc>
                <a:spcPts val="4390"/>
              </a:lnSpc>
            </a:pPr>
            <a:r>
              <a:rPr lang="en-US" sz="31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Lottie animation to enhance the user experience</a:t>
            </a:r>
          </a:p>
          <a:p>
            <a:pPr algn="l" marL="0" indent="0" lvl="0">
              <a:lnSpc>
                <a:spcPts val="4390"/>
              </a:lnSpc>
              <a:spcBef>
                <a:spcPct val="0"/>
              </a:spcBef>
            </a:pPr>
            <a:r>
              <a:rPr lang="en-US" sz="31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Progress bar to load the results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110991"/>
            <a:ext cx="6369605" cy="124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NEXT STEPS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546397" cy="326407"/>
          </a:xfrm>
          <a:custGeom>
            <a:avLst/>
            <a:gdLst/>
            <a:ahLst/>
            <a:cxnLst/>
            <a:rect r="r" b="b" t="t" l="l"/>
            <a:pathLst>
              <a:path h="326407" w="546397">
                <a:moveTo>
                  <a:pt x="0" y="0"/>
                </a:moveTo>
                <a:lnTo>
                  <a:pt x="546397" y="0"/>
                </a:lnTo>
                <a:lnTo>
                  <a:pt x="546397" y="326407"/>
                </a:lnTo>
                <a:lnTo>
                  <a:pt x="0" y="3264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7594" y="4298440"/>
            <a:ext cx="8521839" cy="282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8"/>
              </a:lnSpc>
            </a:pPr>
            <a:r>
              <a:rPr lang="en-US" sz="27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Content: - Train on larger dataset</a:t>
            </a:r>
          </a:p>
          <a:p>
            <a:pPr algn="just">
              <a:lnSpc>
                <a:spcPts val="3898"/>
              </a:lnSpc>
            </a:pPr>
            <a:r>
              <a:rPr lang="en-US" sz="27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Better data augmentation</a:t>
            </a:r>
          </a:p>
          <a:p>
            <a:pPr algn="just">
              <a:lnSpc>
                <a:spcPts val="3898"/>
              </a:lnSpc>
            </a:pPr>
            <a:r>
              <a:rPr lang="en-US" sz="27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Show probabilities for all classes</a:t>
            </a:r>
          </a:p>
          <a:p>
            <a:pPr algn="just">
              <a:lnSpc>
                <a:spcPts val="3898"/>
              </a:lnSpc>
            </a:pPr>
            <a:r>
              <a:rPr lang="en-US" sz="27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Combine classification and segmentation into one model.</a:t>
            </a:r>
          </a:p>
          <a:p>
            <a:pPr algn="just" marL="0" indent="0" lvl="1">
              <a:lnSpc>
                <a:spcPts val="3198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9550539" y="0"/>
            <a:ext cx="8737461" cy="11355780"/>
            <a:chOff x="0" y="0"/>
            <a:chExt cx="7620000" cy="99034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620000" cy="9903454"/>
            </a:xfrm>
            <a:custGeom>
              <a:avLst/>
              <a:gdLst/>
              <a:ahLst/>
              <a:cxnLst/>
              <a:rect r="r" b="b" t="t" l="l"/>
              <a:pathLst>
                <a:path h="9903454" w="7620000">
                  <a:moveTo>
                    <a:pt x="6826250" y="0"/>
                  </a:moveTo>
                  <a:lnTo>
                    <a:pt x="793750" y="0"/>
                  </a:lnTo>
                  <a:cubicBezTo>
                    <a:pt x="355600" y="0"/>
                    <a:pt x="0" y="462161"/>
                    <a:pt x="0" y="1031610"/>
                  </a:cubicBezTo>
                  <a:lnTo>
                    <a:pt x="0" y="9903454"/>
                  </a:lnTo>
                  <a:lnTo>
                    <a:pt x="6826250" y="9903454"/>
                  </a:lnTo>
                  <a:cubicBezTo>
                    <a:pt x="7264400" y="9903454"/>
                    <a:pt x="7620000" y="9441293"/>
                    <a:pt x="7620000" y="8871844"/>
                  </a:cubicBezTo>
                  <a:lnTo>
                    <a:pt x="7620000" y="0"/>
                  </a:lnTo>
                  <a:lnTo>
                    <a:pt x="6826250" y="0"/>
                  </a:lnTo>
                  <a:close/>
                </a:path>
              </a:pathLst>
            </a:custGeom>
            <a:blipFill>
              <a:blip r:embed="rId5"/>
              <a:stretch>
                <a:fillRect l="-47535" t="0" r="-47535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3032194">
            <a:off x="5464405" y="817462"/>
            <a:ext cx="2559125" cy="2414883"/>
          </a:xfrm>
          <a:custGeom>
            <a:avLst/>
            <a:gdLst/>
            <a:ahLst/>
            <a:cxnLst/>
            <a:rect r="r" b="b" t="t" l="l"/>
            <a:pathLst>
              <a:path h="2414883" w="2559125">
                <a:moveTo>
                  <a:pt x="0" y="0"/>
                </a:moveTo>
                <a:lnTo>
                  <a:pt x="2559125" y="0"/>
                </a:lnTo>
                <a:lnTo>
                  <a:pt x="2559125" y="2414884"/>
                </a:lnTo>
                <a:lnTo>
                  <a:pt x="0" y="24148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699999">
            <a:off x="6061660" y="7996077"/>
            <a:ext cx="4855520" cy="4581845"/>
          </a:xfrm>
          <a:custGeom>
            <a:avLst/>
            <a:gdLst/>
            <a:ahLst/>
            <a:cxnLst/>
            <a:rect r="r" b="b" t="t" l="l"/>
            <a:pathLst>
              <a:path h="4581845" w="4855520">
                <a:moveTo>
                  <a:pt x="0" y="0"/>
                </a:moveTo>
                <a:lnTo>
                  <a:pt x="4855520" y="0"/>
                </a:lnTo>
                <a:lnTo>
                  <a:pt x="4855520" y="4581846"/>
                </a:lnTo>
                <a:lnTo>
                  <a:pt x="0" y="4581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03621" y="1002991"/>
            <a:ext cx="262780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STUDIO SHODWE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546397" cy="326407"/>
          </a:xfrm>
          <a:custGeom>
            <a:avLst/>
            <a:gdLst/>
            <a:ahLst/>
            <a:cxnLst/>
            <a:rect r="r" b="b" t="t" l="l"/>
            <a:pathLst>
              <a:path h="326407" w="546397">
                <a:moveTo>
                  <a:pt x="0" y="0"/>
                </a:moveTo>
                <a:lnTo>
                  <a:pt x="546397" y="0"/>
                </a:lnTo>
                <a:lnTo>
                  <a:pt x="546397" y="326407"/>
                </a:lnTo>
                <a:lnTo>
                  <a:pt x="0" y="3264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513224" y="1931151"/>
            <a:ext cx="9261553" cy="3954172"/>
            <a:chOff x="0" y="0"/>
            <a:chExt cx="7436558" cy="317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36558" cy="3175000"/>
            </a:xfrm>
            <a:custGeom>
              <a:avLst/>
              <a:gdLst/>
              <a:ahLst/>
              <a:cxnLst/>
              <a:rect r="r" b="b" t="t" l="l"/>
              <a:pathLst>
                <a:path h="3175000" w="7436558">
                  <a:moveTo>
                    <a:pt x="7436558" y="3175000"/>
                  </a:moveTo>
                  <a:lnTo>
                    <a:pt x="0" y="3175000"/>
                  </a:lnTo>
                  <a:cubicBezTo>
                    <a:pt x="0" y="1421498"/>
                    <a:pt x="1664733" y="0"/>
                    <a:pt x="3718279" y="0"/>
                  </a:cubicBezTo>
                  <a:cubicBezTo>
                    <a:pt x="5771825" y="0"/>
                    <a:pt x="7436558" y="1421498"/>
                    <a:pt x="7436558" y="3175000"/>
                  </a:cubicBezTo>
                  <a:close/>
                </a:path>
              </a:pathLst>
            </a:custGeom>
            <a:blipFill>
              <a:blip r:embed="rId5"/>
              <a:stretch>
                <a:fillRect l="0" t="-28074" r="0" b="-28074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481034" y="5961749"/>
            <a:ext cx="11325931" cy="239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59"/>
              </a:lnSpc>
            </a:pPr>
            <a:r>
              <a:rPr lang="en-US" sz="19186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THANK YOU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2032069">
            <a:off x="13978245" y="7623328"/>
            <a:ext cx="3658235" cy="3452043"/>
          </a:xfrm>
          <a:custGeom>
            <a:avLst/>
            <a:gdLst/>
            <a:ahLst/>
            <a:cxnLst/>
            <a:rect r="r" b="b" t="t" l="l"/>
            <a:pathLst>
              <a:path h="3452043" w="3658235">
                <a:moveTo>
                  <a:pt x="0" y="0"/>
                </a:moveTo>
                <a:lnTo>
                  <a:pt x="3658234" y="0"/>
                </a:lnTo>
                <a:lnTo>
                  <a:pt x="3658234" y="3452043"/>
                </a:lnTo>
                <a:lnTo>
                  <a:pt x="0" y="3452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1950465">
            <a:off x="1934067" y="2941638"/>
            <a:ext cx="2048668" cy="1933198"/>
          </a:xfrm>
          <a:custGeom>
            <a:avLst/>
            <a:gdLst/>
            <a:ahLst/>
            <a:cxnLst/>
            <a:rect r="r" b="b" t="t" l="l"/>
            <a:pathLst>
              <a:path h="1933198" w="2048668">
                <a:moveTo>
                  <a:pt x="0" y="0"/>
                </a:moveTo>
                <a:lnTo>
                  <a:pt x="2048668" y="0"/>
                </a:lnTo>
                <a:lnTo>
                  <a:pt x="2048668" y="1933198"/>
                </a:lnTo>
                <a:lnTo>
                  <a:pt x="0" y="19331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3946226" y="309926"/>
            <a:ext cx="4111870" cy="8252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REFERENCES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DATASET : KAGGLE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- Libraries: TensorFlow, Keras, Streamlit, OpenCV, PIL</a:t>
            </a:r>
          </a:p>
          <a:p>
            <a:pPr algn="ctr">
              <a:lnSpc>
                <a:spcPts val="70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DAG0lYH-2kk</dc:identifier>
  <dcterms:modified xsi:type="dcterms:W3CDTF">2011-08-01T06:04:30Z</dcterms:modified>
  <cp:revision>1</cp:revision>
  <dc:title>Shaping the Future through Smart Solutions Today</dc:title>
</cp:coreProperties>
</file>